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580" r:id="rId5"/>
    <p:sldId id="4579" r:id="rId6"/>
    <p:sldId id="4576" r:id="rId7"/>
    <p:sldId id="4589" r:id="rId8"/>
    <p:sldId id="4587" r:id="rId9"/>
    <p:sldId id="4566" r:id="rId10"/>
    <p:sldId id="4588" r:id="rId11"/>
    <p:sldId id="4585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5" orient="horz" pos="648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B9CF12-89A0-72FC-1428-6EA411545E8A}" name="Emily Seluga" initials="ES" userId="S::ESELUGA@vhb.com::4c6d7070-8aa1-40c9-8772-24da28dfeacc" providerId="AD"/>
  <p188:author id="{5A729A1D-FBC7-BB13-121E-ECC833DADAFC}" name="Victor Cabrera" initials="VC" userId="S::VCabrera@vhb.com::326ad143-b450-4a3d-8f4d-32ae28478a6a" providerId="AD"/>
  <p188:author id="{959DB520-CCBF-E398-C5E9-1888710D1942}" name="Faith Burgos" initials="FB" userId="S::fburgos@vhb.com::e20963f2-c72c-4ca5-9f59-39b3f58d58b6" providerId="AD"/>
  <p188:author id="{CA12292C-A1A3-EDC3-2D8C-18E5AEB92BA5}" name="Sarah Toole" initials="ST" userId="S::SToole@vhb.com::f3523a0b-3c0f-41e1-939e-d628eccc34b8" providerId="AD"/>
  <p188:author id="{E726205A-27A0-7E49-C9D7-D7CB9F8193D4}" name="Elizabeth Freeman" initials="EF" userId="S::EFreeman@vhb.com::4a400445-5976-4cf1-b743-07aa28af7606" providerId="AD"/>
  <p188:author id="{E0854D5C-D819-F4AA-F966-DB81105D811F}" name="Michelle Zhe" initials="MZ" userId="S::mzhe@vhb.com::bfcf795f-bf2c-4eff-8dab-5545dcdfc096" providerId="AD"/>
  <p188:author id="{9D70257C-92E7-9E8B-A7D1-A6C5DB028660}" name="Burgos, Faith" initials="BF" userId="Burgos, Faith" providerId="None"/>
  <p188:author id="{1B88E781-C1D7-4019-36C8-57DC0BDA708F}" name="Maureen Wiklund" initials="MW" userId="S::MWiklund@vhb.com::239a29fb-6e7e-43b1-bb9e-cf90bad09da8" providerId="AD"/>
  <p188:author id="{7696E08A-B5BF-14DD-80C8-1F2D320B6961}" name="Elizabeth Schultz" initials="ES" userId="S::eschultz@vhb.com::0a163249-c1d1-4e56-b6b7-dbc50648b524" providerId="AD"/>
  <p188:author id="{1C1BD5BB-A9C4-2A84-776C-72095873571C}" name="Brianna Ferrera" initials="BF" userId="S::bferrera@vhb.com::256f276f-2e13-4293-84c4-f5e6bb8be74c" providerId="AD"/>
  <p188:author id="{A211E0C4-4B2C-93E2-25A7-C1359274C3B9}" name="Chinoy Edwards" initials="CE" userId="S::cedwards@vhb.com::ad948d5b-af5c-4f1b-954b-3336ae97d5f4" providerId="AD"/>
  <p188:author id="{0F3F30EA-3D8C-D6BA-DB2B-F38C84CD2AB1}" name="Winsland Lee" initials="WL" userId="S::wlee@vhb.com::e42683be-8ec6-4661-a497-811eac25f5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lizabeth Schultz" initials="ES" lastIdx="3" clrIdx="6">
    <p:extLst>
      <p:ext uri="{19B8F6BF-5375-455C-9EA6-DF929625EA0E}">
        <p15:presenceInfo xmlns:p15="http://schemas.microsoft.com/office/powerpoint/2012/main" userId="S::eschultz@vhb.com::0a163249-c1d1-4e56-b6b7-dbc50648b524" providerId="AD"/>
      </p:ext>
    </p:extLst>
  </p:cmAuthor>
  <p:cmAuthor id="1" name="Fresolo, Nicole" initials="FN" lastIdx="3" clrIdx="0">
    <p:extLst>
      <p:ext uri="{19B8F6BF-5375-455C-9EA6-DF929625EA0E}">
        <p15:presenceInfo xmlns:p15="http://schemas.microsoft.com/office/powerpoint/2012/main" userId="S::NFresolo@vhb.com::2a953bb9-4402-4cd4-ac4c-4b2b011a68c6" providerId="AD"/>
      </p:ext>
    </p:extLst>
  </p:cmAuthor>
  <p:cmAuthor id="8" name="Susan Lee" initials="SL" lastIdx="2" clrIdx="7">
    <p:extLst>
      <p:ext uri="{19B8F6BF-5375-455C-9EA6-DF929625EA0E}">
        <p15:presenceInfo xmlns:p15="http://schemas.microsoft.com/office/powerpoint/2012/main" userId="S::SusanLee@vhb.com::999d6e33-7f8f-4777-8cd9-8e122d81f10f" providerId="AD"/>
      </p:ext>
    </p:extLst>
  </p:cmAuthor>
  <p:cmAuthor id="2" name="Ferrera, Brianna" initials="FB" lastIdx="7" clrIdx="1">
    <p:extLst>
      <p:ext uri="{19B8F6BF-5375-455C-9EA6-DF929625EA0E}">
        <p15:presenceInfo xmlns:p15="http://schemas.microsoft.com/office/powerpoint/2012/main" userId="S::bferrera@vhb.com::256f276f-2e13-4293-84c4-f5e6bb8be74c" providerId="AD"/>
      </p:ext>
    </p:extLst>
  </p:cmAuthor>
  <p:cmAuthor id="3" name="Toole, Sarah" initials="TS" lastIdx="116" clrIdx="2">
    <p:extLst>
      <p:ext uri="{19B8F6BF-5375-455C-9EA6-DF929625EA0E}">
        <p15:presenceInfo xmlns:p15="http://schemas.microsoft.com/office/powerpoint/2012/main" userId="S::SToole@vhb.com::f3523a0b-3c0f-41e1-939e-d628eccc34b8" providerId="AD"/>
      </p:ext>
    </p:extLst>
  </p:cmAuthor>
  <p:cmAuthor id="4" name="Dabek, Lauren" initials="DL" lastIdx="10" clrIdx="3">
    <p:extLst>
      <p:ext uri="{19B8F6BF-5375-455C-9EA6-DF929625EA0E}">
        <p15:presenceInfo xmlns:p15="http://schemas.microsoft.com/office/powerpoint/2012/main" userId="S::LDabek@vhb.com::a8dcaebc-5dcb-4fe6-962d-8dd8d8251466" providerId="AD"/>
      </p:ext>
    </p:extLst>
  </p:cmAuthor>
  <p:cmAuthor id="5" name="Freeman, Elizabeth" initials="FE" lastIdx="28" clrIdx="4">
    <p:extLst>
      <p:ext uri="{19B8F6BF-5375-455C-9EA6-DF929625EA0E}">
        <p15:presenceInfo xmlns:p15="http://schemas.microsoft.com/office/powerpoint/2012/main" userId="S::EFreeman@vhb.com::4a400445-5976-4cf1-b743-07aa28af7606" providerId="AD"/>
      </p:ext>
    </p:extLst>
  </p:cmAuthor>
  <p:cmAuthor id="6" name="Seluga, Emily" initials="SE" lastIdx="8" clrIdx="5">
    <p:extLst>
      <p:ext uri="{19B8F6BF-5375-455C-9EA6-DF929625EA0E}">
        <p15:presenceInfo xmlns:p15="http://schemas.microsoft.com/office/powerpoint/2012/main" userId="S::ESELUGA@vhb.com::4c6d7070-8aa1-40c9-8772-24da28dfea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839B"/>
    <a:srgbClr val="02ADCC"/>
    <a:srgbClr val="6F9343"/>
    <a:srgbClr val="00839B"/>
    <a:srgbClr val="90B766"/>
    <a:srgbClr val="178199"/>
    <a:srgbClr val="005E60"/>
    <a:srgbClr val="007F85"/>
    <a:srgbClr val="272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165" autoAdjust="0"/>
  </p:normalViewPr>
  <p:slideViewPr>
    <p:cSldViewPr snapToGrid="0">
      <p:cViewPr varScale="1">
        <p:scale>
          <a:sx n="90" d="100"/>
          <a:sy n="90" d="100"/>
        </p:scale>
        <p:origin x="398" y="58"/>
      </p:cViewPr>
      <p:guideLst>
        <p:guide orient="horz" pos="64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5EDFE-FE98-46BA-904C-2FA9FCDBA297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98932-6D43-4810-973C-1B9951B67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795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FE36F3-1519-4854-B52E-4C69D2FC846B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FF97AEA-DAC4-4BF9-BD5F-5DF3E0BDD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938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2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ext, patter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9143999" cy="1143000"/>
          </a:xfrm>
        </p:spPr>
        <p:txBody>
          <a:bodyPr/>
          <a:lstStyle>
            <a:lvl1pPr marL="0" indent="0">
              <a:defRPr>
                <a:solidFill>
                  <a:srgbClr val="1781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9143869" cy="4572045"/>
          </a:xfrm>
        </p:spPr>
        <p:txBody>
          <a:bodyPr/>
          <a:lstStyle>
            <a:lvl1pPr marL="173038" indent="-173038">
              <a:buClr>
                <a:srgbClr val="6F9343"/>
              </a:buClr>
              <a:defRPr lang="en-US" sz="2000" kern="1200" dirty="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96875" indent="-223838">
              <a:buClr>
                <a:srgbClr val="6F9343"/>
              </a:buClr>
              <a:defRPr lang="en-US" sz="1800" kern="1200" dirty="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77850" indent="-180975">
              <a:defRPr lang="en-US" sz="1600" kern="1200" dirty="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marL="173038" lvl="0" indent="-17303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Char char="›"/>
            </a:pPr>
            <a:r>
              <a:rPr lang="en-US"/>
              <a:t>Click to edit Master text styles</a:t>
            </a:r>
          </a:p>
          <a:p>
            <a:pPr marL="173038" lvl="1" indent="-17303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Char char="›"/>
            </a:pPr>
            <a:r>
              <a:rPr lang="en-US"/>
              <a:t>Second level</a:t>
            </a:r>
          </a:p>
          <a:p>
            <a:pPr marL="173038" lvl="2" indent="-17303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Char char="›"/>
            </a:pPr>
            <a:r>
              <a:rPr lang="en-US"/>
              <a:t>Third level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9951CD-0B42-A57C-D103-0778B7700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07" y="614921"/>
            <a:ext cx="1949711" cy="104511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0AE5FD-1ED8-1361-A4BD-5E8D83617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6224" y="1925053"/>
            <a:ext cx="8087818" cy="2430379"/>
          </a:xfrm>
        </p:spPr>
        <p:txBody>
          <a:bodyPr lIns="0" tIns="0" rIns="0" bIns="0" anchor="b" anchorCtr="0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5400" b="0" kern="1200" baseline="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lang="en-US" sz="5400" b="0" kern="1200" baseline="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5C76D1-B0A1-B6D3-7605-D767745C68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90799" y="5029199"/>
            <a:ext cx="8087817" cy="1365875"/>
          </a:xfrm>
        </p:spPr>
        <p:txBody>
          <a:bodyPr lIns="0" tIns="0" rIns="0" bIns="0"/>
          <a:lstStyle>
            <a:lvl1pPr marL="0" indent="0">
              <a:buNone/>
              <a:defRPr lang="en-US" sz="1800" b="0" kern="120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  <a:lvl2pPr marL="173037" indent="0">
              <a:buNone/>
              <a:defRPr lang="en-US" sz="1800" b="0" kern="120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2pPr>
            <a:lvl3pPr marL="396875" indent="0">
              <a:buNone/>
              <a:defRPr lang="en-US" sz="1800" b="0" kern="120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lang="en-US" sz="1800" b="0" kern="120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lang="en-US" sz="1800" b="0" kern="1200" baseline="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77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6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F86EE82-3C56-6078-7CBF-B2DEE31FFC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721396"/>
            <a:ext cx="12192000" cy="3149884"/>
          </a:xfrm>
          <a:solidFill>
            <a:schemeClr val="bg1">
              <a:lumMod val="85000"/>
            </a:schemeClr>
          </a:solidFill>
        </p:spPr>
        <p:txBody>
          <a:bodyPr anchor="b" anchorCtr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 descr="A silhouette of a person in a field&#10;&#10;Description automatically generated">
            <a:extLst>
              <a:ext uri="{FF2B5EF4-FFF2-40B4-BE49-F238E27FC236}">
                <a16:creationId xmlns:a16="http://schemas.microsoft.com/office/drawing/2014/main" id="{F8D61880-1CE8-D2E4-72C8-9540A409B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2"/>
          <a:stretch/>
        </p:blipFill>
        <p:spPr>
          <a:xfrm>
            <a:off x="0" y="0"/>
            <a:ext cx="12192000" cy="4905375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9951CD-0B42-A57C-D103-0778B7700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07" y="614921"/>
            <a:ext cx="1949711" cy="104511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0AE5FD-1ED8-1361-A4BD-5E8D83617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6224" y="1925053"/>
            <a:ext cx="8087818" cy="1632433"/>
          </a:xfrm>
        </p:spPr>
        <p:txBody>
          <a:bodyPr lIns="0" tIns="0" rIns="0" bIns="0" anchor="b" anchorCtr="0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5400" b="0" kern="1200" baseline="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lang="en-US" sz="5400" b="0" kern="1200" baseline="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5C76D1-B0A1-B6D3-7605-D767745C68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09271" y="4127030"/>
            <a:ext cx="8087818" cy="551298"/>
          </a:xfrm>
        </p:spPr>
        <p:txBody>
          <a:bodyPr lIns="0" tIns="0" rIns="0" bIns="0"/>
          <a:lstStyle>
            <a:lvl1pPr marL="0" indent="0">
              <a:buNone/>
              <a:defRPr lang="en-US" sz="1800" b="0" kern="120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  <a:lvl2pPr marL="173037" indent="0">
              <a:buNone/>
              <a:defRPr lang="en-US" sz="1800" b="0" kern="120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2pPr>
            <a:lvl3pPr marL="396875" indent="0">
              <a:buNone/>
              <a:defRPr lang="en-US" sz="1800" b="0" kern="120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lang="en-US" sz="1800" b="0" kern="120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lang="en-US" sz="1800" b="0" kern="1200" baseline="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4B750-987F-F3E2-828E-8FCD8A248EB4}"/>
              </a:ext>
            </a:extLst>
          </p:cNvPr>
          <p:cNvSpPr txBox="1"/>
          <p:nvPr userDrawn="1"/>
        </p:nvSpPr>
        <p:spPr>
          <a:xfrm>
            <a:off x="2755446" y="2749782"/>
            <a:ext cx="5578929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35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446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6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DCDE0BBE-F9F9-3378-22E3-73AD9D2182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80508" y="3710354"/>
            <a:ext cx="6111492" cy="3160925"/>
          </a:xfrm>
          <a:solidFill>
            <a:schemeClr val="bg1">
              <a:lumMod val="85000"/>
            </a:schemeClr>
          </a:solidFill>
        </p:spPr>
        <p:txBody>
          <a:bodyPr anchor="b" anchorCtr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F86EE82-3C56-6078-7CBF-B2DEE31FFC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384964"/>
            <a:ext cx="6030342" cy="2486315"/>
          </a:xfrm>
          <a:solidFill>
            <a:schemeClr val="bg1">
              <a:lumMod val="85000"/>
            </a:schemeClr>
          </a:solidFill>
        </p:spPr>
        <p:txBody>
          <a:bodyPr anchor="b" anchorCtr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 descr="A silhouette of a person in a field&#10;&#10;Description automatically generated">
            <a:extLst>
              <a:ext uri="{FF2B5EF4-FFF2-40B4-BE49-F238E27FC236}">
                <a16:creationId xmlns:a16="http://schemas.microsoft.com/office/drawing/2014/main" id="{F8D61880-1CE8-D2E4-72C8-9540A409B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2"/>
          <a:stretch/>
        </p:blipFill>
        <p:spPr>
          <a:xfrm>
            <a:off x="0" y="0"/>
            <a:ext cx="12192000" cy="4905375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9951CD-0B42-A57C-D103-0778B77006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07" y="614921"/>
            <a:ext cx="1949711" cy="104511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0AE5FD-1ED8-1361-A4BD-5E8D83617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6224" y="1925053"/>
            <a:ext cx="8087818" cy="1632433"/>
          </a:xfrm>
        </p:spPr>
        <p:txBody>
          <a:bodyPr lIns="0" tIns="0" rIns="0" bIns="0" anchor="b" anchorCtr="0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5400" b="0" kern="1200" baseline="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lang="en-US" sz="5400" b="0" kern="1200" baseline="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5C76D1-B0A1-B6D3-7605-D767745C68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09271" y="4127030"/>
            <a:ext cx="8087818" cy="551298"/>
          </a:xfrm>
        </p:spPr>
        <p:txBody>
          <a:bodyPr lIns="0" tIns="0" rIns="0" bIns="0"/>
          <a:lstStyle>
            <a:lvl1pPr marL="0" indent="0">
              <a:buNone/>
              <a:defRPr lang="en-US" sz="1800" b="0" kern="120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  <a:lvl2pPr marL="173037" indent="0">
              <a:buNone/>
              <a:defRPr lang="en-US" sz="1800" b="0" kern="120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2pPr>
            <a:lvl3pPr marL="396875" indent="0">
              <a:buNone/>
              <a:defRPr lang="en-US" sz="1800" b="0" kern="120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lang="en-US" sz="1800" b="0" kern="120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lang="en-US" sz="1800" b="0" kern="1200" baseline="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4B750-987F-F3E2-828E-8FCD8A248EB4}"/>
              </a:ext>
            </a:extLst>
          </p:cNvPr>
          <p:cNvSpPr txBox="1"/>
          <p:nvPr userDrawn="1"/>
        </p:nvSpPr>
        <p:spPr>
          <a:xfrm>
            <a:off x="2755446" y="2749782"/>
            <a:ext cx="5578929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3500" dirty="0">
              <a:solidFill>
                <a:schemeClr val="bg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129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63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- no logo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A9965-9951-DF14-0285-39B87AC21EE2}"/>
              </a:ext>
            </a:extLst>
          </p:cNvPr>
          <p:cNvSpPr/>
          <p:nvPr userDrawn="1"/>
        </p:nvSpPr>
        <p:spPr>
          <a:xfrm>
            <a:off x="0" y="5954230"/>
            <a:ext cx="12192000" cy="90377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52" y="6084918"/>
            <a:ext cx="10984033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9452" y="6422976"/>
            <a:ext cx="10983116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18185503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- no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C87B98-3BD3-CA30-361C-1FEC30534424}"/>
              </a:ext>
            </a:extLst>
          </p:cNvPr>
          <p:cNvSpPr/>
          <p:nvPr userDrawn="1"/>
        </p:nvSpPr>
        <p:spPr>
          <a:xfrm>
            <a:off x="0" y="5954230"/>
            <a:ext cx="12192000" cy="903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452" y="6084918"/>
            <a:ext cx="10984033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9452" y="6422976"/>
            <a:ext cx="10983116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</p:spTree>
    <p:extLst>
      <p:ext uri="{BB962C8B-B14F-4D97-AF65-F5344CB8AC3E}">
        <p14:creationId xmlns:p14="http://schemas.microsoft.com/office/powerpoint/2010/main" val="106676729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- with logo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6ED4E2-7517-FE02-A1AA-4DBA3DB0941C}"/>
              </a:ext>
            </a:extLst>
          </p:cNvPr>
          <p:cNvSpPr/>
          <p:nvPr userDrawn="1"/>
        </p:nvSpPr>
        <p:spPr>
          <a:xfrm>
            <a:off x="0" y="5954230"/>
            <a:ext cx="12192000" cy="90377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62339" y="6068292"/>
            <a:ext cx="9875676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62339" y="6406350"/>
            <a:ext cx="9874759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  <p:pic>
        <p:nvPicPr>
          <p:cNvPr id="8" name="Picture 7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C93B1FE0-5138-3CC4-F38D-5706EE3CD4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0" y="6157754"/>
            <a:ext cx="976746" cy="5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102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-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FE6471-24ED-B465-A728-6C669538E3AB}"/>
              </a:ext>
            </a:extLst>
          </p:cNvPr>
          <p:cNvSpPr/>
          <p:nvPr userDrawn="1"/>
        </p:nvSpPr>
        <p:spPr>
          <a:xfrm>
            <a:off x="0" y="5954230"/>
            <a:ext cx="12192000" cy="903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5423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52814" y="6068292"/>
            <a:ext cx="9875676" cy="274321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light" panose="020B0402040204020203" pitchFamily="34" charset="0"/>
              </a:defRPr>
            </a:lvl1pPr>
            <a:lvl2pPr marL="115888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Name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52814" y="6406350"/>
            <a:ext cx="9874759" cy="26877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Location | Client</a:t>
            </a: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2EDD98B-AB53-D9B9-42D7-6C87112783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6963" b="-23107"/>
          <a:stretch/>
        </p:blipFill>
        <p:spPr>
          <a:xfrm>
            <a:off x="244450" y="6173362"/>
            <a:ext cx="1108100" cy="6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908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4754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0"/>
            <a:ext cx="5954232" cy="342368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37767" y="3561908"/>
            <a:ext cx="5952744" cy="329609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238138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8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7768" y="2636874"/>
            <a:ext cx="3118883" cy="17099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36874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37767" y="4469220"/>
            <a:ext cx="5952744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9732953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058400" cy="1143000"/>
          </a:xfrm>
        </p:spPr>
        <p:txBody>
          <a:bodyPr/>
          <a:lstStyle>
            <a:lvl1pPr marL="0" indent="0">
              <a:defRPr lang="en-US" sz="3600" b="0" kern="1200" dirty="0">
                <a:solidFill>
                  <a:srgbClr val="178199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>
            <a:lvl1pPr marL="173038" indent="-173038">
              <a:defRPr lang="en-US" sz="2000" kern="1200" dirty="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96875" indent="-223838">
              <a:buClr>
                <a:srgbClr val="6F9343"/>
              </a:buClr>
              <a:defRPr lang="en-US" sz="1800" kern="1200" dirty="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77850" indent="-180975">
              <a:defRPr lang="en-US" sz="1600" kern="1200" dirty="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marL="173038" lvl="0" indent="-17303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Char char="›"/>
            </a:pPr>
            <a:r>
              <a:rPr lang="en-US"/>
              <a:t>Click to edit Master text styles</a:t>
            </a:r>
          </a:p>
          <a:p>
            <a:pPr marL="173038" lvl="1" indent="-17303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Char char="›"/>
            </a:pPr>
            <a:r>
              <a:rPr lang="en-US"/>
              <a:t>Second level</a:t>
            </a:r>
          </a:p>
          <a:p>
            <a:pPr marL="173038" lvl="2" indent="-17303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Char char="›"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4375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collage 2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37767" y="2640413"/>
            <a:ext cx="3118883" cy="1709928"/>
          </a:xfrm>
          <a:prstGeom prst="rect">
            <a:avLst/>
          </a:prstGeom>
          <a:solidFill>
            <a:srgbClr val="007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1184" cy="43386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37767" y="1"/>
            <a:ext cx="5954232" cy="25193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98419" y="2640413"/>
            <a:ext cx="2693581" cy="1708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-1" y="4469221"/>
            <a:ext cx="6081823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37767" y="4469220"/>
            <a:ext cx="5952744" cy="23887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410325" y="3238500"/>
            <a:ext cx="2781300" cy="619125"/>
          </a:xfrm>
        </p:spPr>
        <p:txBody>
          <a:bodyPr anchor="ctr"/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insert caption here ]</a:t>
            </a:r>
          </a:p>
        </p:txBody>
      </p:sp>
    </p:spTree>
    <p:extLst>
      <p:ext uri="{BB962C8B-B14F-4D97-AF65-F5344CB8AC3E}">
        <p14:creationId xmlns:p14="http://schemas.microsoft.com/office/powerpoint/2010/main" val="109188461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ing With You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952" y="274639"/>
            <a:ext cx="11084539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Meeting with you today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799" y="1591006"/>
            <a:ext cx="2417233" cy="1471957"/>
          </a:xfrm>
          <a:prstGeom prst="round2DiagRect">
            <a:avLst>
              <a:gd name="adj1" fmla="val 26476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398462" indent="0" algn="l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3242714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400" baseline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85799" y="3537145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200" baseline="0">
                <a:solidFill>
                  <a:schemeClr val="tx2">
                    <a:lumMod val="75000"/>
                  </a:schemeClr>
                </a:solidFill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502625" y="3242714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400" baseline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502625" y="3537145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200" baseline="0">
                <a:solidFill>
                  <a:schemeClr val="tx2">
                    <a:lumMod val="75000"/>
                  </a:schemeClr>
                </a:solidFill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319778" y="3266778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400" baseline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319778" y="3513081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200" baseline="0">
                <a:solidFill>
                  <a:schemeClr val="tx2">
                    <a:lumMod val="75000"/>
                  </a:schemeClr>
                </a:solidFill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9171496" y="3242714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400" baseline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9171496" y="3537145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200" baseline="0">
                <a:solidFill>
                  <a:schemeClr val="tx2">
                    <a:lumMod val="75000"/>
                  </a:schemeClr>
                </a:solidFill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85799" y="5845330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400" baseline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685799" y="6127729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200" baseline="0">
                <a:solidFill>
                  <a:schemeClr val="tx2">
                    <a:lumMod val="75000"/>
                  </a:schemeClr>
                </a:solidFill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3502625" y="5845330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400" baseline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3502625" y="6127729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200" baseline="0">
                <a:solidFill>
                  <a:schemeClr val="tx2">
                    <a:lumMod val="75000"/>
                  </a:schemeClr>
                </a:solidFill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6319778" y="5845330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400" baseline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6319778" y="6127729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200" baseline="0">
                <a:solidFill>
                  <a:schemeClr val="tx2">
                    <a:lumMod val="75000"/>
                  </a:schemeClr>
                </a:solidFill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9171496" y="5845330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400" baseline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9171496" y="6127729"/>
            <a:ext cx="2417233" cy="265257"/>
          </a:xfrm>
        </p:spPr>
        <p:txBody>
          <a:bodyPr lIns="0" tIns="0" rIns="0" bIns="0"/>
          <a:lstStyle>
            <a:lvl1pPr marL="0" indent="0">
              <a:buNone/>
              <a:defRPr sz="1200" baseline="0">
                <a:solidFill>
                  <a:schemeClr val="tx2">
                    <a:lumMod val="75000"/>
                  </a:schemeClr>
                </a:solidFill>
              </a:defRPr>
            </a:lvl1pPr>
            <a:lvl2pPr marL="631825" indent="0">
              <a:buNone/>
              <a:defRPr sz="1600"/>
            </a:lvl2pPr>
            <a:lvl3pPr marL="854075" indent="0">
              <a:buNone/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6811651-4215-EBAA-8481-A870317F745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02625" y="1591006"/>
            <a:ext cx="2417233" cy="1471957"/>
          </a:xfrm>
          <a:prstGeom prst="round2DiagRect">
            <a:avLst>
              <a:gd name="adj1" fmla="val 26476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398462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5E0BCE9-CEF5-E9DE-AB40-E81C067523C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5799" y="4186652"/>
            <a:ext cx="2417233" cy="1471957"/>
          </a:xfrm>
          <a:prstGeom prst="round2DiagRect">
            <a:avLst>
              <a:gd name="adj1" fmla="val 26476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398462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9D175F9-022A-1B84-6F87-3B66864C305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502625" y="4186652"/>
            <a:ext cx="2417233" cy="1471957"/>
          </a:xfrm>
          <a:prstGeom prst="round2DiagRect">
            <a:avLst>
              <a:gd name="adj1" fmla="val 26476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398462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623BBD3-EF18-F7CB-7098-DD8BA61051F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19778" y="1591006"/>
            <a:ext cx="2417233" cy="1471957"/>
          </a:xfrm>
          <a:prstGeom prst="round2DiagRect">
            <a:avLst>
              <a:gd name="adj1" fmla="val 26476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398462" indent="0" algn="l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F5AA8BB-D92C-8548-B4DB-3400F2A573E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319778" y="4186652"/>
            <a:ext cx="2417233" cy="1471957"/>
          </a:xfrm>
          <a:prstGeom prst="round2DiagRect">
            <a:avLst>
              <a:gd name="adj1" fmla="val 26476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398462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5B2B187-36FF-B804-AE06-3C44B510C422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171496" y="1591006"/>
            <a:ext cx="2417233" cy="1471957"/>
          </a:xfrm>
          <a:prstGeom prst="round2DiagRect">
            <a:avLst>
              <a:gd name="adj1" fmla="val 26476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398462" indent="0" algn="l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5739E90-FB4C-B43A-AAB2-9F5AC09C619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71496" y="4186652"/>
            <a:ext cx="2417233" cy="1471957"/>
          </a:xfrm>
          <a:prstGeom prst="round2DiagRect">
            <a:avLst>
              <a:gd name="adj1" fmla="val 26476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398462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940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arge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1" y="1600155"/>
            <a:ext cx="10058270" cy="40358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Tx/>
              <a:buNone/>
              <a:tabLst/>
              <a:defRPr sz="3000"/>
            </a:lvl1pPr>
            <a:lvl2pPr marL="631825" indent="0">
              <a:buFontTx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7E7B96-F76C-33F9-10A2-A28E66E2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31" y="274639"/>
            <a:ext cx="10379243" cy="1143000"/>
          </a:xfrm>
        </p:spPr>
        <p:txBody>
          <a:bodyPr/>
          <a:lstStyle>
            <a:lvl1pPr marL="0" indent="0">
              <a:defRPr lang="en-US" sz="3600" b="0" kern="1200" dirty="0">
                <a:solidFill>
                  <a:srgbClr val="178199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5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d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738" y="1600155"/>
            <a:ext cx="547209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64825" y="1604963"/>
            <a:ext cx="5827183" cy="457200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AA80A7-4457-D106-9E06-33996273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38" y="274639"/>
            <a:ext cx="10379243" cy="1143000"/>
          </a:xfrm>
        </p:spPr>
        <p:txBody>
          <a:bodyPr/>
          <a:lstStyle>
            <a:lvl1pPr marL="0" indent="0">
              <a:defRPr lang="en-US" sz="3600" b="0" kern="1200" dirty="0">
                <a:solidFill>
                  <a:srgbClr val="178199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hoto background,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4258780-0C96-77BC-FFC8-AA9516AB6C5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2648" y="274638"/>
            <a:ext cx="100202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33363" indent="0" algn="l" rtl="0" eaLnBrk="1" fontAlgn="base" hangingPunct="1"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effectLst>
                  <a:outerShdw blurRad="304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indent="0">
              <a:tabLst/>
            </a:pPr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ABACF-8210-AE43-AD7E-4FA2626ECC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600201"/>
            <a:ext cx="5188688" cy="4571999"/>
          </a:xfrm>
          <a:solidFill>
            <a:schemeClr val="bg1">
              <a:alpha val="85000"/>
            </a:schemeClr>
          </a:solidFill>
        </p:spPr>
        <p:txBody>
          <a:bodyPr lIns="685800"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34B87E0-5E7E-E7C4-2379-11E002CAC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600201"/>
            <a:ext cx="5188688" cy="4571999"/>
          </a:xfrm>
          <a:solidFill>
            <a:schemeClr val="bg1">
              <a:alpha val="85000"/>
            </a:schemeClr>
          </a:solidFill>
        </p:spPr>
        <p:txBody>
          <a:bodyPr lIns="685800" t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62069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07E7B96-F76C-33F9-10A2-A28E66E2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31" y="274639"/>
            <a:ext cx="10972669" cy="1143000"/>
          </a:xfrm>
        </p:spPr>
        <p:txBody>
          <a:bodyPr/>
          <a:lstStyle>
            <a:lvl1pPr marL="0" indent="0" algn="ctr">
              <a:defRPr lang="en-US" sz="3600" b="0" kern="1200" dirty="0">
                <a:solidFill>
                  <a:srgbClr val="178199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660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6" y="5762847"/>
            <a:ext cx="9452344" cy="566738"/>
          </a:xfrm>
        </p:spPr>
        <p:txBody>
          <a:bodyPr anchor="b">
            <a:noAutofit/>
          </a:bodyPr>
          <a:lstStyle>
            <a:lvl1pPr marL="0" indent="0"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pattern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55189" y="2305999"/>
            <a:ext cx="6425956" cy="2001734"/>
          </a:xfrm>
          <a:prstGeom prst="rect">
            <a:avLst/>
          </a:prstGeom>
        </p:spPr>
        <p:txBody>
          <a:bodyPr anchor="b"/>
          <a:lstStyle>
            <a:lvl1pPr marL="0" indent="0">
              <a:defRPr sz="5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kumimoji="0" lang="en-US" dirty="0"/>
              <a:t>Text</a:t>
            </a: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3742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99" y="1600202"/>
            <a:ext cx="10374284" cy="40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3" r:id="rId2"/>
    <p:sldLayoutId id="2147483719" r:id="rId3"/>
    <p:sldLayoutId id="2147483696" r:id="rId4"/>
    <p:sldLayoutId id="2147483687" r:id="rId5"/>
    <p:sldLayoutId id="2147483735" r:id="rId6"/>
    <p:sldLayoutId id="2147483734" r:id="rId7"/>
    <p:sldLayoutId id="2147483688" r:id="rId8"/>
    <p:sldLayoutId id="2147483698" r:id="rId9"/>
    <p:sldLayoutId id="2147483738" r:id="rId10"/>
    <p:sldLayoutId id="2147483739" r:id="rId11"/>
    <p:sldLayoutId id="2147483740" r:id="rId12"/>
    <p:sldLayoutId id="2147483713" r:id="rId13"/>
    <p:sldLayoutId id="2147483716" r:id="rId14"/>
    <p:sldLayoutId id="2147483714" r:id="rId15"/>
    <p:sldLayoutId id="2147483715" r:id="rId16"/>
    <p:sldLayoutId id="2147483718" r:id="rId17"/>
    <p:sldLayoutId id="2147483701" r:id="rId18"/>
    <p:sldLayoutId id="2147483702" r:id="rId19"/>
    <p:sldLayoutId id="2147483717" r:id="rId20"/>
    <p:sldLayoutId id="2147483733" r:id="rId21"/>
  </p:sldLayoutIdLst>
  <p:transition>
    <p:fade/>
  </p:transition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600" b="0" kern="1200">
          <a:solidFill>
            <a:srgbClr val="178199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173038" indent="-173038" algn="l" rtl="0" eaLnBrk="1" fontAlgn="base" hangingPunct="1">
        <a:spcBef>
          <a:spcPts val="1200"/>
        </a:spcBef>
        <a:spcAft>
          <a:spcPct val="0"/>
        </a:spcAft>
        <a:buClr>
          <a:srgbClr val="6F9343"/>
        </a:buClr>
        <a:buSzPct val="125000"/>
        <a:buFont typeface="Segoe UI" panose="020B0502040204020203" pitchFamily="34" charset="0"/>
        <a:buChar char="›"/>
        <a:defRPr lang="en-US" sz="2000" kern="1200" dirty="0">
          <a:solidFill>
            <a:srgbClr val="474748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96875" indent="-223838" algn="l" rtl="0" eaLnBrk="1" fontAlgn="base" hangingPunct="1">
        <a:spcBef>
          <a:spcPct val="20000"/>
        </a:spcBef>
        <a:spcAft>
          <a:spcPct val="0"/>
        </a:spcAft>
        <a:buClr>
          <a:srgbClr val="6F9343"/>
        </a:buClr>
        <a:buSzPct val="125000"/>
        <a:buFont typeface="Segoe UI" panose="020B0502040204020203" pitchFamily="34" charset="0"/>
        <a:buChar char="›"/>
        <a:defRPr sz="1800" kern="1200">
          <a:solidFill>
            <a:srgbClr val="474748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77850" indent="-180975" algn="l" rtl="0" eaLnBrk="1" fontAlgn="base" hangingPunct="1">
        <a:spcBef>
          <a:spcPct val="20000"/>
        </a:spcBef>
        <a:spcAft>
          <a:spcPct val="0"/>
        </a:spcAft>
        <a:buClr>
          <a:srgbClr val="5B5D5D"/>
        </a:buClr>
        <a:buSzPct val="125000"/>
        <a:buFont typeface="Segoe UI" panose="020B0502040204020203" pitchFamily="34" charset="0"/>
        <a:buChar char="›"/>
        <a:defRPr sz="1600" kern="1200">
          <a:solidFill>
            <a:srgbClr val="474748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1C9A6-4503-6638-7A68-8516CC202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RAE-SWIG QAPP</a:t>
            </a:r>
          </a:p>
          <a:p>
            <a:r>
              <a:rPr lang="en-US" sz="54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Technical Assistance</a:t>
            </a:r>
          </a:p>
          <a:p>
            <a:r>
              <a:rPr lang="en-US" sz="28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2024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FD0E2-DA01-A9D6-9F57-188BFD6B126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i="1" dirty="0">
                <a:solidFill>
                  <a:schemeClr val="bg1"/>
                </a:solidFill>
                <a:ea typeface="Segoe UI Black" panose="020B0A02040204020203" pitchFamily="34" charset="0"/>
              </a:rPr>
              <a:t>Presented by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a typeface="Segoe UI Black" panose="020B0A02040204020203" pitchFamily="34" charset="0"/>
              </a:rPr>
              <a:t>Tom Ardito, Margherita Pryor,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Nora Conlon, Chelsea Glinka</a:t>
            </a:r>
            <a:endParaRPr lang="en-US" sz="2400" dirty="0">
              <a:solidFill>
                <a:schemeClr val="bg1"/>
              </a:solidFill>
              <a:ea typeface="Segoe UI Black" panose="020B0A02040204020203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1800" dirty="0">
                <a:solidFill>
                  <a:schemeClr val="bg1"/>
                </a:solidFill>
                <a:ea typeface="Segoe UI Black" panose="020B0A02040204020203" pitchFamily="34" charset="0"/>
              </a:rPr>
              <a:t>November 19, 2024</a:t>
            </a:r>
          </a:p>
          <a:p>
            <a:endParaRPr lang="en-US" dirty="0"/>
          </a:p>
        </p:txBody>
      </p:sp>
      <p:pic>
        <p:nvPicPr>
          <p:cNvPr id="1026" name="Picture 2" descr="SNEP Watershed Implementation Grants logo">
            <a:extLst>
              <a:ext uri="{FF2B5EF4-FFF2-40B4-BE49-F238E27FC236}">
                <a16:creationId xmlns:a16="http://schemas.microsoft.com/office/drawing/2014/main" id="{52B0C644-9734-269B-A7B7-1CD2EEE8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8" y="209954"/>
            <a:ext cx="2088204" cy="13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B5AD5D6-7526-8ED7-C0D2-DB7FB334D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47" y="5311977"/>
            <a:ext cx="28860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File:Seal of the United States Environmental Protection ...">
            <a:extLst>
              <a:ext uri="{FF2B5EF4-FFF2-40B4-BE49-F238E27FC236}">
                <a16:creationId xmlns:a16="http://schemas.microsoft.com/office/drawing/2014/main" id="{123749EF-D7EA-B01A-9A5B-32B725E1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54" y="5302645"/>
            <a:ext cx="1292882" cy="12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141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83CBD1AA-F161-F624-733A-14F6DAC6BD36}"/>
              </a:ext>
            </a:extLst>
          </p:cNvPr>
          <p:cNvSpPr/>
          <p:nvPr/>
        </p:nvSpPr>
        <p:spPr>
          <a:xfrm>
            <a:off x="640024" y="3936226"/>
            <a:ext cx="10952470" cy="24661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EC6D0D9-1EE3-24C1-862C-7C865085B03B}"/>
              </a:ext>
            </a:extLst>
          </p:cNvPr>
          <p:cNvSpPr/>
          <p:nvPr/>
        </p:nvSpPr>
        <p:spPr>
          <a:xfrm>
            <a:off x="619765" y="1330295"/>
            <a:ext cx="10952470" cy="24661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DD05A-E63B-5A6B-3BB9-51F73D6F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with you today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C36512-E183-7F97-29A8-E4B59354E24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67918" y="2275810"/>
            <a:ext cx="2417233" cy="265257"/>
          </a:xfrm>
        </p:spPr>
        <p:txBody>
          <a:bodyPr/>
          <a:lstStyle/>
          <a:p>
            <a:r>
              <a:rPr lang="en-US" dirty="0"/>
              <a:t>Chelsea Glinka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4EE6BD-CF53-1D32-3C44-6348A2B2866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67918" y="2528689"/>
            <a:ext cx="2182887" cy="471541"/>
          </a:xfrm>
        </p:spPr>
        <p:txBody>
          <a:bodyPr/>
          <a:lstStyle/>
          <a:p>
            <a:r>
              <a:rPr lang="en-US" dirty="0"/>
              <a:t>Senior Environmental Scientist/Project Manager </a:t>
            </a:r>
          </a:p>
        </p:txBody>
      </p:sp>
      <p:pic>
        <p:nvPicPr>
          <p:cNvPr id="2054" name="Picture 6" descr="Image result for restore america's estuaries">
            <a:extLst>
              <a:ext uri="{FF2B5EF4-FFF2-40B4-BE49-F238E27FC236}">
                <a16:creationId xmlns:a16="http://schemas.microsoft.com/office/drawing/2014/main" id="{DFA8DEEC-D5BD-E469-FF6C-39284E4F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2" y="2258982"/>
            <a:ext cx="2314351" cy="120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le:Seal of the United States Environmental Protection ...">
            <a:extLst>
              <a:ext uri="{FF2B5EF4-FFF2-40B4-BE49-F238E27FC236}">
                <a16:creationId xmlns:a16="http://schemas.microsoft.com/office/drawing/2014/main" id="{6C4BB64F-93F4-79ED-9469-3DB365793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71" y="4215870"/>
            <a:ext cx="1966946" cy="19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HB - Van Alen Institute">
            <a:extLst>
              <a:ext uri="{FF2B5EF4-FFF2-40B4-BE49-F238E27FC236}">
                <a16:creationId xmlns:a16="http://schemas.microsoft.com/office/drawing/2014/main" id="{3754C767-EA00-FD63-AB32-CB4E6665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47" y="2244591"/>
            <a:ext cx="2182887" cy="122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EF3E6BF-10E7-75F1-6F65-4BC847E572A5}"/>
              </a:ext>
            </a:extLst>
          </p:cNvPr>
          <p:cNvSpPr txBox="1">
            <a:spLocks/>
          </p:cNvSpPr>
          <p:nvPr/>
        </p:nvSpPr>
        <p:spPr bwMode="auto">
          <a:xfrm>
            <a:off x="8567918" y="3084841"/>
            <a:ext cx="2417233" cy="2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lang="en-US" sz="1400" kern="1200" baseline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40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D5D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Kaitlynne Morris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24E720E-9923-055C-1D59-4492F9DECAF5}"/>
              </a:ext>
            </a:extLst>
          </p:cNvPr>
          <p:cNvSpPr txBox="1">
            <a:spLocks/>
          </p:cNvSpPr>
          <p:nvPr/>
        </p:nvSpPr>
        <p:spPr bwMode="auto">
          <a:xfrm>
            <a:off x="8567917" y="3330851"/>
            <a:ext cx="2417233" cy="2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lang="en-US" sz="1200" kern="1200" baseline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40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D5D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Senior Transportation Planner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36A7351-462B-12C5-CF4D-0A90D9D32322}"/>
              </a:ext>
            </a:extLst>
          </p:cNvPr>
          <p:cNvSpPr txBox="1">
            <a:spLocks/>
          </p:cNvSpPr>
          <p:nvPr/>
        </p:nvSpPr>
        <p:spPr bwMode="auto">
          <a:xfrm>
            <a:off x="3333291" y="4675949"/>
            <a:ext cx="2417233" cy="2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lang="en-US" sz="1400" kern="1200" baseline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40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D5D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866654C-6DE9-A071-8BBD-1D0E47814C26}"/>
              </a:ext>
            </a:extLst>
          </p:cNvPr>
          <p:cNvSpPr txBox="1">
            <a:spLocks/>
          </p:cNvSpPr>
          <p:nvPr/>
        </p:nvSpPr>
        <p:spPr bwMode="auto">
          <a:xfrm>
            <a:off x="3333291" y="5033734"/>
            <a:ext cx="2519219" cy="2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lang="en-US" sz="1200" kern="1200" baseline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40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D5D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D8118A2-0808-E689-7762-C556E5C7BEFD}"/>
              </a:ext>
            </a:extLst>
          </p:cNvPr>
          <p:cNvSpPr txBox="1">
            <a:spLocks/>
          </p:cNvSpPr>
          <p:nvPr/>
        </p:nvSpPr>
        <p:spPr bwMode="auto">
          <a:xfrm>
            <a:off x="5833673" y="4649710"/>
            <a:ext cx="2417233" cy="2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lang="en-US" sz="1400" kern="1200" baseline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40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D5D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CF48986-4F3E-327A-8591-FFE987735840}"/>
              </a:ext>
            </a:extLst>
          </p:cNvPr>
          <p:cNvSpPr txBox="1">
            <a:spLocks/>
          </p:cNvSpPr>
          <p:nvPr/>
        </p:nvSpPr>
        <p:spPr bwMode="auto">
          <a:xfrm>
            <a:off x="5710133" y="4967445"/>
            <a:ext cx="2519219" cy="2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lang="en-US" sz="1200" kern="1200" baseline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40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D5D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ECFEC1B-718F-4573-2295-1C80FBDA54EB}"/>
              </a:ext>
            </a:extLst>
          </p:cNvPr>
          <p:cNvSpPr txBox="1">
            <a:spLocks/>
          </p:cNvSpPr>
          <p:nvPr/>
        </p:nvSpPr>
        <p:spPr bwMode="auto">
          <a:xfrm>
            <a:off x="3292901" y="4649710"/>
            <a:ext cx="2417233" cy="2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lang="en-US" sz="1400" kern="1200" baseline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40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D5D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Margherita Pryor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3AAABA4-0BDB-BF16-7F08-0DAA710BD3E2}"/>
              </a:ext>
            </a:extLst>
          </p:cNvPr>
          <p:cNvSpPr txBox="1">
            <a:spLocks/>
          </p:cNvSpPr>
          <p:nvPr/>
        </p:nvSpPr>
        <p:spPr bwMode="auto">
          <a:xfrm>
            <a:off x="3292900" y="4895720"/>
            <a:ext cx="2417233" cy="2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lang="en-US" sz="1200" kern="1200" baseline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40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D5D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SNEP Project Officer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DF7E93C2-AF88-E2AF-D3A0-526390E5F4D2}"/>
              </a:ext>
            </a:extLst>
          </p:cNvPr>
          <p:cNvSpPr txBox="1">
            <a:spLocks/>
          </p:cNvSpPr>
          <p:nvPr/>
        </p:nvSpPr>
        <p:spPr bwMode="auto">
          <a:xfrm>
            <a:off x="5916822" y="4641901"/>
            <a:ext cx="2417233" cy="2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lang="en-US" sz="1400" kern="1200" baseline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40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D5D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Nora Conlon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51BD05E-7752-6B4D-0341-E3226DF2A009}"/>
              </a:ext>
            </a:extLst>
          </p:cNvPr>
          <p:cNvSpPr txBox="1">
            <a:spLocks/>
          </p:cNvSpPr>
          <p:nvPr/>
        </p:nvSpPr>
        <p:spPr bwMode="auto">
          <a:xfrm>
            <a:off x="5916821" y="4887911"/>
            <a:ext cx="2417233" cy="2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lang="en-US" sz="1200" kern="1200" baseline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40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D5D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Quality Assurance Officer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D6E2AA7-9795-9A74-A229-120598DC1CA7}"/>
              </a:ext>
            </a:extLst>
          </p:cNvPr>
          <p:cNvSpPr txBox="1">
            <a:spLocks/>
          </p:cNvSpPr>
          <p:nvPr/>
        </p:nvSpPr>
        <p:spPr bwMode="auto">
          <a:xfrm>
            <a:off x="3292900" y="2263432"/>
            <a:ext cx="2417233" cy="2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lang="en-US" sz="1400" kern="1200" baseline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40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D5D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Tom Ardito 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A8A3939-85C2-E7DB-2906-FB908E1D3302}"/>
              </a:ext>
            </a:extLst>
          </p:cNvPr>
          <p:cNvSpPr txBox="1">
            <a:spLocks/>
          </p:cNvSpPr>
          <p:nvPr/>
        </p:nvSpPr>
        <p:spPr bwMode="auto">
          <a:xfrm>
            <a:off x="3292900" y="2516311"/>
            <a:ext cx="2182887" cy="4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lang="en-US" sz="1200" kern="1200" baseline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3182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F9343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407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B5D5D"/>
              </a:buClr>
              <a:buSzPct val="125000"/>
              <a:buFont typeface="Segoe UI" panose="020B0502040204020203" pitchFamily="34" charset="0"/>
              <a:buNone/>
              <a:defRPr sz="1600" kern="1200">
                <a:solidFill>
                  <a:srgbClr val="47474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SNEP Watershed Implementation Grant Program Director</a:t>
            </a:r>
          </a:p>
        </p:txBody>
      </p:sp>
    </p:spTree>
    <p:extLst>
      <p:ext uri="{BB962C8B-B14F-4D97-AF65-F5344CB8AC3E}">
        <p14:creationId xmlns:p14="http://schemas.microsoft.com/office/powerpoint/2010/main" val="25062066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999B263-5C3A-A5D1-8C75-28BD8A5CB5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746A1-40B0-CA90-716F-4AFD1E16D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600201"/>
            <a:ext cx="5188688" cy="45719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781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Overview of the Southeast New England Program for Watershed Implementation Grants (SWIG)</a:t>
            </a:r>
          </a:p>
          <a:p>
            <a:pPr marL="0" indent="0">
              <a:buNone/>
            </a:pPr>
            <a:r>
              <a:rPr lang="en-US" i="1" dirty="0"/>
              <a:t>Margherita Pryor, EPA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640257-AA28-8D0E-8927-6258C755D870}"/>
              </a:ext>
            </a:extLst>
          </p:cNvPr>
          <p:cNvSpPr txBox="1"/>
          <p:nvPr/>
        </p:nvSpPr>
        <p:spPr>
          <a:xfrm>
            <a:off x="9291782" y="5913719"/>
            <a:ext cx="290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Falmouth Rod and Gun Club</a:t>
            </a:r>
          </a:p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Childs River Dam Removal &amp; River Restoration (2018/2019)</a:t>
            </a:r>
          </a:p>
        </p:txBody>
      </p:sp>
    </p:spTree>
    <p:extLst>
      <p:ext uri="{BB962C8B-B14F-4D97-AF65-F5344CB8AC3E}">
        <p14:creationId xmlns:p14="http://schemas.microsoft.com/office/powerpoint/2010/main" val="13901578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999B263-5C3A-A5D1-8C75-28BD8A5CB5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746A1-40B0-CA90-716F-4AFD1E16D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600201"/>
            <a:ext cx="5188688" cy="45719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781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Quality Assurance Project Plan (QAPP)</a:t>
            </a:r>
          </a:p>
          <a:p>
            <a:pPr marL="0" indent="0">
              <a:buNone/>
            </a:pPr>
            <a:r>
              <a:rPr lang="en-US" i="1" dirty="0"/>
              <a:t>Chelsea Glinka</a:t>
            </a:r>
          </a:p>
          <a:p>
            <a:r>
              <a:rPr lang="en-US" dirty="0"/>
              <a:t>Why is a QAPP needed?</a:t>
            </a:r>
          </a:p>
          <a:p>
            <a:r>
              <a:rPr lang="en-US" dirty="0"/>
              <a:t>What types of projects require a QAPP?</a:t>
            </a:r>
          </a:p>
          <a:p>
            <a:pPr lvl="1"/>
            <a:r>
              <a:rPr lang="en-US" dirty="0"/>
              <a:t>Primary data collection (i.e. water quality sampling)</a:t>
            </a:r>
          </a:p>
          <a:p>
            <a:pPr lvl="1"/>
            <a:r>
              <a:rPr lang="en-US" dirty="0"/>
              <a:t>Secondary data collection </a:t>
            </a:r>
          </a:p>
          <a:p>
            <a:r>
              <a:rPr lang="en-US" dirty="0"/>
              <a:t>How should a QAPP be structured?</a:t>
            </a:r>
          </a:p>
          <a:p>
            <a:pPr lvl="1"/>
            <a:r>
              <a:rPr lang="en-US" dirty="0"/>
              <a:t>Basic/Primary Data Collection Template</a:t>
            </a:r>
          </a:p>
          <a:p>
            <a:pPr lvl="1"/>
            <a:r>
              <a:rPr lang="en-US" dirty="0"/>
              <a:t>Secondary Data Collection Template</a:t>
            </a:r>
          </a:p>
          <a:p>
            <a:pPr lvl="1"/>
            <a:r>
              <a:rPr lang="en-US" dirty="0"/>
              <a:t>Modeling Template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F38A9-16F2-776C-FFAA-8DAC4B1E4364}"/>
              </a:ext>
            </a:extLst>
          </p:cNvPr>
          <p:cNvSpPr txBox="1"/>
          <p:nvPr/>
        </p:nvSpPr>
        <p:spPr>
          <a:xfrm>
            <a:off x="8026400" y="6172200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Nantucket Conservation Foundation</a:t>
            </a:r>
          </a:p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Windswept Bog Wetland Restoration (2023)</a:t>
            </a:r>
          </a:p>
        </p:txBody>
      </p:sp>
    </p:spTree>
    <p:extLst>
      <p:ext uri="{BB962C8B-B14F-4D97-AF65-F5344CB8AC3E}">
        <p14:creationId xmlns:p14="http://schemas.microsoft.com/office/powerpoint/2010/main" val="24021729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999B263-5C3A-A5D1-8C75-28BD8A5CB5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0" b="783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746A1-40B0-CA90-716F-4AFD1E16D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1600201"/>
            <a:ext cx="5670947" cy="45719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781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EPA QAPP Standards and Guidance Documents</a:t>
            </a:r>
          </a:p>
          <a:p>
            <a:pPr marL="0" indent="0">
              <a:buNone/>
            </a:pPr>
            <a:r>
              <a:rPr lang="en-US" i="1" dirty="0"/>
              <a:t>Nora Conlon, EPA</a:t>
            </a:r>
          </a:p>
          <a:p>
            <a:r>
              <a:rPr lang="en-US" dirty="0"/>
              <a:t>QAPP Standards</a:t>
            </a:r>
          </a:p>
          <a:p>
            <a:r>
              <a:rPr lang="en-US" dirty="0"/>
              <a:t>EPA Requirements</a:t>
            </a:r>
          </a:p>
          <a:p>
            <a:r>
              <a:rPr lang="en-US" dirty="0"/>
              <a:t>Guidance for QAPPs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F899A-940D-3117-9945-4AF80722B166}"/>
              </a:ext>
            </a:extLst>
          </p:cNvPr>
          <p:cNvSpPr txBox="1"/>
          <p:nvPr/>
        </p:nvSpPr>
        <p:spPr>
          <a:xfrm>
            <a:off x="8201891" y="6172200"/>
            <a:ext cx="453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Woonasquatucket River Watershed Council</a:t>
            </a:r>
          </a:p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Woonasquatucket River Greenway (2019)</a:t>
            </a:r>
          </a:p>
        </p:txBody>
      </p:sp>
    </p:spTree>
    <p:extLst>
      <p:ext uri="{BB962C8B-B14F-4D97-AF65-F5344CB8AC3E}">
        <p14:creationId xmlns:p14="http://schemas.microsoft.com/office/powerpoint/2010/main" val="752696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F09EC-D545-42AD-BAAC-D4D1DADF98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38" y="1831064"/>
            <a:ext cx="5472092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781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Frequently Asked Questions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9BE4EE2-471F-40C6-16C6-1426FA25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781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Southeast New England Program for Watershed Implementation Grants (SWIG)</a:t>
            </a:r>
          </a:p>
        </p:txBody>
      </p:sp>
      <p:pic>
        <p:nvPicPr>
          <p:cNvPr id="10" name="Picture 9" descr="A person holding a black object&#10;&#10;Description automatically generated">
            <a:extLst>
              <a:ext uri="{FF2B5EF4-FFF2-40B4-BE49-F238E27FC236}">
                <a16:creationId xmlns:a16="http://schemas.microsoft.com/office/drawing/2014/main" id="{A09D5DD7-91D9-D46B-E8C1-59FAFC049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0"/>
          <a:stretch/>
        </p:blipFill>
        <p:spPr>
          <a:xfrm>
            <a:off x="5237017" y="3185187"/>
            <a:ext cx="6698557" cy="3398173"/>
          </a:xfrm>
          <a:prstGeom prst="rect">
            <a:avLst/>
          </a:prstGeom>
        </p:spPr>
      </p:pic>
      <p:pic>
        <p:nvPicPr>
          <p:cNvPr id="12" name="Picture 11" descr="A flooded house with trees and bushes&#10;&#10;Description automatically generated">
            <a:extLst>
              <a:ext uri="{FF2B5EF4-FFF2-40B4-BE49-F238E27FC236}">
                <a16:creationId xmlns:a16="http://schemas.microsoft.com/office/drawing/2014/main" id="{AF1F5327-B3C0-46B2-ACF9-B34CFF25F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8" y="3185187"/>
            <a:ext cx="4533010" cy="3398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A66C1B-3510-219B-C3EF-BCAAA0820700}"/>
              </a:ext>
            </a:extLst>
          </p:cNvPr>
          <p:cNvSpPr txBox="1"/>
          <p:nvPr/>
        </p:nvSpPr>
        <p:spPr>
          <a:xfrm>
            <a:off x="8123902" y="5259921"/>
            <a:ext cx="4068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England Water Pollution Control Commission (NEIWPCC)</a:t>
            </a:r>
          </a:p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Community-Based Habitat Restoration: Water Chestnut Management in the Blackstone &amp; Ten Mile Watersheds (2022)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76558-1155-F80D-F516-D443ACADF5E1}"/>
              </a:ext>
            </a:extLst>
          </p:cNvPr>
          <p:cNvSpPr txBox="1"/>
          <p:nvPr/>
        </p:nvSpPr>
        <p:spPr>
          <a:xfrm>
            <a:off x="2493817" y="3185187"/>
            <a:ext cx="264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City of Newport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Non-Structural Stormwater Approaches (2019)</a:t>
            </a:r>
          </a:p>
        </p:txBody>
      </p:sp>
    </p:spTree>
    <p:extLst>
      <p:ext uri="{BB962C8B-B14F-4D97-AF65-F5344CB8AC3E}">
        <p14:creationId xmlns:p14="http://schemas.microsoft.com/office/powerpoint/2010/main" val="36646561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999B263-5C3A-A5D1-8C75-28BD8A5CB5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 b="1246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746A1-40B0-CA90-716F-4AFD1E16D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1600201"/>
            <a:ext cx="5670947" cy="45719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781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QAPP Review Process and Timeline</a:t>
            </a:r>
          </a:p>
          <a:p>
            <a:r>
              <a:rPr lang="en-US" dirty="0"/>
              <a:t>Submit draft to VHB</a:t>
            </a:r>
          </a:p>
          <a:p>
            <a:r>
              <a:rPr lang="en-US" dirty="0"/>
              <a:t>Update as per comments</a:t>
            </a:r>
          </a:p>
          <a:p>
            <a:r>
              <a:rPr lang="en-US" dirty="0"/>
              <a:t>Send to EPA for review/approval at least 60 days prior to start of data collection</a:t>
            </a:r>
          </a:p>
          <a:p>
            <a:r>
              <a:rPr lang="en-US" dirty="0"/>
              <a:t>Allow for up to 3 months for review</a:t>
            </a:r>
          </a:p>
          <a:p>
            <a:r>
              <a:rPr lang="en-US" dirty="0"/>
              <a:t>Make Edits as per EPA review</a:t>
            </a:r>
          </a:p>
          <a:p>
            <a:r>
              <a:rPr lang="en-US" dirty="0"/>
              <a:t>Circulate approved QAPP to Project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EB5B3-6294-A14D-E152-8E6B9804B6D0}"/>
              </a:ext>
            </a:extLst>
          </p:cNvPr>
          <p:cNvSpPr txBox="1"/>
          <p:nvPr/>
        </p:nvSpPr>
        <p:spPr>
          <a:xfrm>
            <a:off x="6345382" y="5943412"/>
            <a:ext cx="584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England Water Pollution Control Commission (NEIWPCC)</a:t>
            </a:r>
          </a:p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Community-Based Habitat Restoration: Water Chestnut Management in the Blackstone &amp; Ten Mile Watersheds (2022)</a:t>
            </a:r>
          </a:p>
        </p:txBody>
      </p:sp>
    </p:spTree>
    <p:extLst>
      <p:ext uri="{BB962C8B-B14F-4D97-AF65-F5344CB8AC3E}">
        <p14:creationId xmlns:p14="http://schemas.microsoft.com/office/powerpoint/2010/main" val="328214341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6F3AF-6FA3-6C57-F37D-7ACCED442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6224" y="1925054"/>
            <a:ext cx="8087818" cy="1668752"/>
          </a:xfrm>
        </p:spPr>
        <p:txBody>
          <a:bodyPr/>
          <a:lstStyle/>
          <a:p>
            <a:r>
              <a:rPr lang="en-US" sz="6000" dirty="0"/>
              <a:t>Questions?</a:t>
            </a:r>
          </a:p>
        </p:txBody>
      </p:sp>
      <p:pic>
        <p:nvPicPr>
          <p:cNvPr id="2" name="Picture 2" descr="SNEP Watershed Implementation Grants logo">
            <a:extLst>
              <a:ext uri="{FF2B5EF4-FFF2-40B4-BE49-F238E27FC236}">
                <a16:creationId xmlns:a16="http://schemas.microsoft.com/office/drawing/2014/main" id="{21E723B5-3403-4BFD-8BB0-E494B0F8A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8" y="209954"/>
            <a:ext cx="2088204" cy="13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8A7BC6D-F00B-B67E-0201-A93C1F0C9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47" y="5311977"/>
            <a:ext cx="28860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ile:Seal of the United States Environmental Protection ...">
            <a:extLst>
              <a:ext uri="{FF2B5EF4-FFF2-40B4-BE49-F238E27FC236}">
                <a16:creationId xmlns:a16="http://schemas.microsoft.com/office/drawing/2014/main" id="{F1C4F2AD-B3DB-F715-628F-30832C5E6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54" y="5302645"/>
            <a:ext cx="1292882" cy="12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537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1" dirty="0" smtClean="0">
            <a:solidFill>
              <a:schemeClr val="bg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HB_PPT_Template_2024" id="{11081ACF-418A-4F7F-8356-AF7F5AAE62B7}" vid="{F3284DB3-7311-4923-82D9-724731B729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E01A62-318F-4626-9A24-597C3E40FB56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1F367071CEE4896DD5555429BBAC4" ma:contentTypeVersion="10" ma:contentTypeDescription="Create a new document." ma:contentTypeScope="" ma:versionID="24898fdfb3a82352427a1cbb18ba8016">
  <xsd:schema xmlns:xsd="http://www.w3.org/2001/XMLSchema" xmlns:xs="http://www.w3.org/2001/XMLSchema" xmlns:p="http://schemas.microsoft.com/office/2006/metadata/properties" xmlns:ns2="9a3d5214-0f3a-41d0-9cc0-4cb3d0f21e5b" targetNamespace="http://schemas.microsoft.com/office/2006/metadata/properties" ma:root="true" ma:fieldsID="2133ca0faf165e147e724074b7db1098" ns2:_="">
    <xsd:import namespace="9a3d5214-0f3a-41d0-9cc0-4cb3d0f21e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5214-0f3a-41d0-9cc0-4cb3d0f21e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0CA5663-F2FA-4A27-B0E9-45C54460B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3d5214-0f3a-41d0-9cc0-4cb3d0f21e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5096A3-1392-418D-8214-262550B6E7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97CE3C-6ABB-408B-A5C0-9D03928A4EA6}">
  <ds:schemaRefs>
    <ds:schemaRef ds:uri="http://purl.org/dc/elements/1.1/"/>
    <ds:schemaRef ds:uri="http://schemas.microsoft.com/office/2006/metadata/properties"/>
    <ds:schemaRef ds:uri="733401e4-d1b6-4b17-a83c-2d969485c16f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ec858a5b-d55a-4fe1-be3e-726208139fd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VHB_PPT_Template_2024</Template>
  <TotalTime>200</TotalTime>
  <Words>311</Words>
  <Application>Microsoft Office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Segoe UI</vt:lpstr>
      <vt:lpstr>Segoe UI Black</vt:lpstr>
      <vt:lpstr>Segoe UI Light</vt:lpstr>
      <vt:lpstr>Segoe UI Semibold</vt:lpstr>
      <vt:lpstr>Segoe UI Semilight</vt:lpstr>
      <vt:lpstr>Title and content</vt:lpstr>
      <vt:lpstr>PowerPoint Presentation</vt:lpstr>
      <vt:lpstr>Meeting with you today</vt:lpstr>
      <vt:lpstr>PowerPoint Presentation</vt:lpstr>
      <vt:lpstr>PowerPoint Presentation</vt:lpstr>
      <vt:lpstr>PowerPoint Presentation</vt:lpstr>
      <vt:lpstr>Southeast New England Program for Watershed Implementation Grants (SWIG)</vt:lpstr>
      <vt:lpstr>PowerPoint Presentation</vt:lpstr>
      <vt:lpstr>PowerPoint Presentation</vt:lpstr>
    </vt:vector>
  </TitlesOfParts>
  <Company>VHB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Carissa Mills</dc:creator>
  <cp:lastModifiedBy>Chelsea Glinka</cp:lastModifiedBy>
  <cp:revision>11</cp:revision>
  <dcterms:created xsi:type="dcterms:W3CDTF">2024-11-15T13:47:37Z</dcterms:created>
  <dcterms:modified xsi:type="dcterms:W3CDTF">2024-11-15T20:55:06Z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0x0101002721F367071CEE4896DD5555429BBAC4</vt:lpwstr>
  </property>
</Properties>
</file>